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7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7" r:id="rId20"/>
    <p:sldId id="276" r:id="rId21"/>
    <p:sldId id="263" r:id="rId22"/>
    <p:sldId id="262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6"/>
    <p:restoredTop sz="94715"/>
  </p:normalViewPr>
  <p:slideViewPr>
    <p:cSldViewPr snapToGrid="0" snapToObjects="1">
      <p:cViewPr varScale="1">
        <p:scale>
          <a:sx n="112" d="100"/>
          <a:sy n="112" d="100"/>
        </p:scale>
        <p:origin x="216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0B62-876E-3F46-9CC0-A73662273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59EF9-6BA2-E349-A13D-0C49E4A6E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2379A-F409-554D-9064-41BF38DAE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AB5-C28E-9E4F-81F9-D20FB06CE0E7}" type="datetimeFigureOut">
              <a:rPr lang="sr-Latn-RS" smtClean="0"/>
              <a:t>28.11.19.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13F3-09C8-C247-B7AA-51A9A44B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E061F-BCA3-9D48-A99E-2FF45597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EC3-FC2A-5F49-9040-8ED476D57A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313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D200-44E3-9B4D-86C6-FE0AA886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C9FAB-8903-FE4E-8E94-669132A06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D8D93-BC14-1D4F-BF0F-0D2EAC04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AB5-C28E-9E4F-81F9-D20FB06CE0E7}" type="datetimeFigureOut">
              <a:rPr lang="sr-Latn-RS" smtClean="0"/>
              <a:t>28.11.19.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324E2-0E96-E54F-9ED2-0152AEE8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988E0-5DCC-B54A-9A24-9D09A4BB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EC3-FC2A-5F49-9040-8ED476D57A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390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77DCD2-7FDA-8E49-B22C-0501A865E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EB436-E439-744E-8C1C-6174E5207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12B97-2BBD-0C4E-AE71-758B1DE4F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AB5-C28E-9E4F-81F9-D20FB06CE0E7}" type="datetimeFigureOut">
              <a:rPr lang="sr-Latn-RS" smtClean="0"/>
              <a:t>28.11.19.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7334B-108E-ED42-9A31-0C032F3C0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08F1F-AF21-964B-8255-F264A91F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EC3-FC2A-5F49-9040-8ED476D57A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1872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173-C688-9F4B-9342-910F02DD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16CF3-5F21-3440-9194-D18905AA0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85072-E1F4-A744-8394-CF53CD07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AB5-C28E-9E4F-81F9-D20FB06CE0E7}" type="datetimeFigureOut">
              <a:rPr lang="sr-Latn-RS" smtClean="0"/>
              <a:t>28.11.19.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C7C81-6717-1845-B8A2-93990517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E4B37-F0F7-7A4E-B5D8-1E4C842E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EC3-FC2A-5F49-9040-8ED476D57A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539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7C55A-E3E5-294E-86FC-53EF9522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C3C7D-1766-7A4B-B342-D94B7A8CD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96CAC-A801-CB44-AD95-A422C20F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AB5-C28E-9E4F-81F9-D20FB06CE0E7}" type="datetimeFigureOut">
              <a:rPr lang="sr-Latn-RS" smtClean="0"/>
              <a:t>28.11.19.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DD801-8A78-3843-ABBD-EB6805352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6D275-1784-1747-985A-7D145984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EC3-FC2A-5F49-9040-8ED476D57A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056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F7B5-3243-964A-804D-21C25E52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A72B1-E5CC-2A48-8739-B73490E5A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2E119-EDD2-E44E-B9E6-8E852D852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46E17-9D9B-7348-A6DE-27CE445B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AB5-C28E-9E4F-81F9-D20FB06CE0E7}" type="datetimeFigureOut">
              <a:rPr lang="sr-Latn-RS" smtClean="0"/>
              <a:t>28.11.19.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5B627-8513-BE43-B33C-5E4055F6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CD765-EE98-594C-B99F-6FC7B160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EC3-FC2A-5F49-9040-8ED476D57A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1627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1EF2-A13B-8542-A40F-DD9A60B8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C9D0A-18C2-5141-8580-4EC4AF6F2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EBA8D-15C3-904D-BA58-7F67B0EDA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62314-5AC4-4845-B8C4-025E8ED78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B3936D-F4EB-B243-ABEC-6213507E5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AA58E-ACAB-2047-BF3F-9628B239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AB5-C28E-9E4F-81F9-D20FB06CE0E7}" type="datetimeFigureOut">
              <a:rPr lang="sr-Latn-RS" smtClean="0"/>
              <a:t>28.11.19.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711B6-8055-574E-9AE5-C7C0DC4B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6D8298-3E85-3142-BD68-D03BC8BD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EC3-FC2A-5F49-9040-8ED476D57A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871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24354-432F-884A-8D41-332AB168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94D22-9017-5C4D-A7D9-422B25A1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AB5-C28E-9E4F-81F9-D20FB06CE0E7}" type="datetimeFigureOut">
              <a:rPr lang="sr-Latn-RS" smtClean="0"/>
              <a:t>28.11.19.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30EA0-C9B2-174F-8BF7-AA52E374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19AC0-212F-B94D-846E-613F2F14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EC3-FC2A-5F49-9040-8ED476D57A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2209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F3E29-F79B-674F-9FF8-497BBF1E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AB5-C28E-9E4F-81F9-D20FB06CE0E7}" type="datetimeFigureOut">
              <a:rPr lang="sr-Latn-RS" smtClean="0"/>
              <a:t>28.11.19.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FF1051-CA35-8B48-86B1-B4AF292F7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F268C-BCC4-BD43-B4FF-8450343F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EC3-FC2A-5F49-9040-8ED476D57A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75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6D238-CB36-0849-9E21-BB0E00F5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32DBB-7318-9D4A-B4DE-F986F6E46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B5277-C32C-4B4C-90C8-F7B0639B3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39A1F-D319-244B-8846-E75C06CF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AB5-C28E-9E4F-81F9-D20FB06CE0E7}" type="datetimeFigureOut">
              <a:rPr lang="sr-Latn-RS" smtClean="0"/>
              <a:t>28.11.19.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63EC4-EDAA-D44D-8FEB-718A5561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CFBD5-8D37-5346-8A84-299C3AA0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EC3-FC2A-5F49-9040-8ED476D57A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4272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0D38-F293-B046-98BE-64F554D6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27C0D-07A7-2B41-B06E-DC769A545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41FE3-941A-7744-AA55-57676AF07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B58ED-0E92-9F43-A64D-17BADA6A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AB5-C28E-9E4F-81F9-D20FB06CE0E7}" type="datetimeFigureOut">
              <a:rPr lang="sr-Latn-RS" smtClean="0"/>
              <a:t>28.11.19.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4D8D6-0AD2-7F4E-8304-5E24C293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34D4E-C9A1-0F4E-9AD8-56D8AAFF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9EC3-FC2A-5F49-9040-8ED476D57A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534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426893-9BC2-C842-B9B5-78165B98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CE8D3-B056-C941-844E-E3DDB1CA5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0752A-6084-A44A-8FBE-89FC2ECDC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9AB5-C28E-9E4F-81F9-D20FB06CE0E7}" type="datetimeFigureOut">
              <a:rPr lang="sr-Latn-RS" smtClean="0"/>
              <a:t>28.11.19.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E1F78-046C-2F46-A483-CF47DFDF3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32AD-E6C8-FF44-BB4C-27D23D027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89EC3-FC2A-5F49-9040-8ED476D57A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903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13" Type="http://schemas.openxmlformats.org/officeDocument/2006/relationships/image" Target="../media/image13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12" Type="http://schemas.openxmlformats.org/officeDocument/2006/relationships/image" Target="../media/image12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1.png"/><Relationship Id="rId5" Type="http://schemas.openxmlformats.org/officeDocument/2006/relationships/image" Target="../media/image5.tiff"/><Relationship Id="rId15" Type="http://schemas.openxmlformats.org/officeDocument/2006/relationships/image" Target="../media/image15.tiff"/><Relationship Id="rId10" Type="http://schemas.openxmlformats.org/officeDocument/2006/relationships/image" Target="../media/image10.tiff"/><Relationship Id="rId4" Type="http://schemas.openxmlformats.org/officeDocument/2006/relationships/image" Target="../media/image4.tiff"/><Relationship Id="rId9" Type="http://schemas.openxmlformats.org/officeDocument/2006/relationships/image" Target="../media/image9.tiff"/><Relationship Id="rId1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573-7DCC-B843-94E7-D350E2F1E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b="1" dirty="0"/>
              <a:t>Snimio sam </a:t>
            </a:r>
            <a:r>
              <a:rPr lang="sr-Latn-RS" b="1" dirty="0" err="1"/>
              <a:t>pjesmu</a:t>
            </a:r>
            <a:r>
              <a:rPr lang="sr-Latn-RS" b="1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8DA39-5FA4-CB49-BE0F-FA078CE214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b="1" dirty="0"/>
              <a:t>I što sad?</a:t>
            </a:r>
          </a:p>
        </p:txBody>
      </p:sp>
    </p:spTree>
    <p:extLst>
      <p:ext uri="{BB962C8B-B14F-4D97-AF65-F5344CB8AC3E}">
        <p14:creationId xmlns:p14="http://schemas.microsoft.com/office/powerpoint/2010/main" val="177392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9C97-613E-CE48-A75E-566FC3EB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/>
              <a:t>SNIMIO SAM PJESMU! I ŠTO SAD?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BACE-B8CA-4D41-A7EC-A9AF219A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737"/>
            <a:ext cx="10515600" cy="1901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Latn-RS" sz="3200" dirty="0"/>
          </a:p>
          <a:p>
            <a:pPr marL="0" indent="0" algn="ctr">
              <a:buNone/>
            </a:pPr>
            <a:r>
              <a:rPr lang="sr-Latn-RS" sz="3200" dirty="0"/>
              <a:t>2. Je li </a:t>
            </a:r>
            <a:r>
              <a:rPr lang="sr-Latn-RS" sz="3200" dirty="0" err="1"/>
              <a:t>pjesma</a:t>
            </a:r>
            <a:r>
              <a:rPr lang="sr-Latn-RS" sz="3200" dirty="0"/>
              <a:t> po stilu, žanru i formatu (trajanju) nalik na </a:t>
            </a:r>
            <a:r>
              <a:rPr lang="sr-Latn-RS" sz="3200" dirty="0" err="1"/>
              <a:t>pjesme</a:t>
            </a:r>
            <a:r>
              <a:rPr lang="sr-Latn-RS" sz="3200" dirty="0"/>
              <a:t> koje se puštaju na hrvatskim radio stanicama?</a:t>
            </a:r>
          </a:p>
          <a:p>
            <a:pPr marL="514350" indent="-514350" algn="ctr">
              <a:buAutoNum type="arabicPeriod"/>
            </a:pPr>
            <a:endParaRPr lang="sr-Latn-RS" sz="3200" u="sng" dirty="0"/>
          </a:p>
          <a:p>
            <a:pPr marL="0" indent="0" algn="ctr">
              <a:buNone/>
            </a:pPr>
            <a:endParaRPr lang="sr-Latn-RS" sz="3200" b="1" i="1" dirty="0"/>
          </a:p>
          <a:p>
            <a:pPr marL="0" indent="0" algn="ctr">
              <a:buNone/>
            </a:pPr>
            <a:endParaRPr lang="sr-Latn-RS" sz="32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130B79-CC66-214B-A73A-6B4E6469F744}"/>
              </a:ext>
            </a:extLst>
          </p:cNvPr>
          <p:cNvSpPr txBox="1">
            <a:spLocks/>
          </p:cNvSpPr>
          <p:nvPr/>
        </p:nvSpPr>
        <p:spPr>
          <a:xfrm>
            <a:off x="789432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1800" b="1" dirty="0" err="1"/>
              <a:t>Target</a:t>
            </a:r>
            <a:r>
              <a:rPr lang="sr-Latn-RS" sz="1800" b="1" dirty="0"/>
              <a:t>: </a:t>
            </a:r>
            <a:r>
              <a:rPr lang="sr-Latn-RS" sz="1800" b="1" dirty="0" err="1"/>
              <a:t>Youtube</a:t>
            </a:r>
            <a:r>
              <a:rPr lang="sr-Latn-RS" sz="1800" b="1" dirty="0"/>
              <a:t> sa spotom + odabrani radio / TV</a:t>
            </a:r>
            <a:endParaRPr lang="sr-Latn-RS" sz="19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5837CA-2BAA-984F-B2A2-EE5FA763E4A9}"/>
              </a:ext>
            </a:extLst>
          </p:cNvPr>
          <p:cNvSpPr txBox="1">
            <a:spLocks/>
          </p:cNvSpPr>
          <p:nvPr/>
        </p:nvSpPr>
        <p:spPr>
          <a:xfrm>
            <a:off x="6172200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2000" b="1" dirty="0" err="1"/>
              <a:t>Target</a:t>
            </a:r>
            <a:r>
              <a:rPr lang="sr-Latn-RS" sz="2000" b="1" dirty="0"/>
              <a:t>: Generalni radio + </a:t>
            </a:r>
            <a:r>
              <a:rPr lang="sr-Latn-RS" sz="2000" b="1" dirty="0" err="1"/>
              <a:t>Youtube</a:t>
            </a:r>
            <a:r>
              <a:rPr lang="sr-Latn-RS" sz="2000" b="1" dirty="0"/>
              <a:t> sa spotom</a:t>
            </a:r>
            <a:endParaRPr lang="sr-Latn-RS" sz="2200" b="1" dirty="0"/>
          </a:p>
        </p:txBody>
      </p:sp>
    </p:spTree>
    <p:extLst>
      <p:ext uri="{BB962C8B-B14F-4D97-AF65-F5344CB8AC3E}">
        <p14:creationId xmlns:p14="http://schemas.microsoft.com/office/powerpoint/2010/main" val="105382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9C97-613E-CE48-A75E-566FC3EB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/>
              <a:t>SNIMIO SAM PJESMU! I ŠTO SAD?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BACE-B8CA-4D41-A7EC-A9AF219A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737"/>
            <a:ext cx="10515600" cy="1901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Latn-RS" sz="3200" dirty="0"/>
          </a:p>
          <a:p>
            <a:pPr marL="0" indent="0" algn="ctr">
              <a:buNone/>
            </a:pPr>
            <a:r>
              <a:rPr lang="sr-Latn-RS" sz="3200" dirty="0"/>
              <a:t>3. Očekuješ brzi </a:t>
            </a:r>
            <a:r>
              <a:rPr lang="sr-Latn-RS" sz="3200" dirty="0" err="1"/>
              <a:t>povrat</a:t>
            </a:r>
            <a:r>
              <a:rPr lang="sr-Latn-RS" sz="3200" dirty="0"/>
              <a:t> (</a:t>
            </a:r>
            <a:r>
              <a:rPr lang="sr-Latn-RS" sz="3200" dirty="0" err="1"/>
              <a:t>dijela</a:t>
            </a:r>
            <a:r>
              <a:rPr lang="sr-Latn-RS" sz="3200" dirty="0"/>
              <a:t>) sredstava uloženih u produkciju?</a:t>
            </a:r>
          </a:p>
          <a:p>
            <a:pPr marL="514350" indent="-514350" algn="ctr">
              <a:buAutoNum type="arabicPeriod"/>
            </a:pPr>
            <a:endParaRPr lang="sr-Latn-RS" sz="3200" u="sng" dirty="0"/>
          </a:p>
          <a:p>
            <a:pPr marL="0" indent="0" algn="ctr">
              <a:buNone/>
            </a:pPr>
            <a:endParaRPr lang="sr-Latn-RS" sz="3200" b="1" i="1" dirty="0"/>
          </a:p>
          <a:p>
            <a:pPr marL="0" indent="0" algn="ctr">
              <a:buNone/>
            </a:pPr>
            <a:endParaRPr lang="sr-Latn-RS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3C2BAD-9F75-514E-8FD3-D64DB2B9C4CD}"/>
              </a:ext>
            </a:extLst>
          </p:cNvPr>
          <p:cNvSpPr txBox="1">
            <a:spLocks/>
          </p:cNvSpPr>
          <p:nvPr/>
        </p:nvSpPr>
        <p:spPr>
          <a:xfrm>
            <a:off x="789432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1800" b="1" dirty="0" err="1"/>
              <a:t>Pjesmu</a:t>
            </a:r>
            <a:r>
              <a:rPr lang="sr-Latn-RS" sz="1800" b="1" dirty="0"/>
              <a:t> možeš izdati sam ili s malim </a:t>
            </a:r>
            <a:r>
              <a:rPr lang="sr-Latn-RS" sz="1800" b="1" dirty="0" err="1"/>
              <a:t>diskografom</a:t>
            </a:r>
            <a:r>
              <a:rPr lang="sr-Latn-RS" sz="1800" b="1" dirty="0"/>
              <a:t> uz bolje </a:t>
            </a:r>
            <a:r>
              <a:rPr lang="sr-Latn-RS" sz="1800" b="1" dirty="0" err="1"/>
              <a:t>uvjete</a:t>
            </a:r>
            <a:endParaRPr lang="sr-Latn-RS" sz="19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143B11-D241-4E4B-BB14-292B9306F318}"/>
              </a:ext>
            </a:extLst>
          </p:cNvPr>
          <p:cNvSpPr txBox="1">
            <a:spLocks/>
          </p:cNvSpPr>
          <p:nvPr/>
        </p:nvSpPr>
        <p:spPr>
          <a:xfrm>
            <a:off x="6172200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2000" b="1" dirty="0" err="1"/>
              <a:t>Pjesmu</a:t>
            </a:r>
            <a:r>
              <a:rPr lang="sr-Latn-RS" sz="2000" b="1" dirty="0"/>
              <a:t> moraš izdati s većim </a:t>
            </a:r>
            <a:r>
              <a:rPr lang="sr-Latn-RS" sz="2000" b="1" dirty="0" err="1"/>
              <a:t>diskografom</a:t>
            </a:r>
            <a:r>
              <a:rPr lang="sr-Latn-RS" sz="2000" b="1" dirty="0"/>
              <a:t> i uz nepovoljnije </a:t>
            </a:r>
            <a:r>
              <a:rPr lang="sr-Latn-RS" sz="2000" b="1" dirty="0" err="1"/>
              <a:t>uvjete</a:t>
            </a:r>
            <a:endParaRPr lang="sr-Latn-RS" sz="2200" b="1" dirty="0"/>
          </a:p>
        </p:txBody>
      </p:sp>
    </p:spTree>
    <p:extLst>
      <p:ext uri="{BB962C8B-B14F-4D97-AF65-F5344CB8AC3E}">
        <p14:creationId xmlns:p14="http://schemas.microsoft.com/office/powerpoint/2010/main" val="3819030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9C97-613E-CE48-A75E-566FC3EB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/>
              <a:t>SNIMIO SAM PJESMU! I ŠTO SAD?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BACE-B8CA-4D41-A7EC-A9AF219A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737"/>
            <a:ext cx="10515600" cy="19019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r-Latn-RS" sz="3200" dirty="0"/>
          </a:p>
          <a:p>
            <a:pPr marL="0" indent="0" algn="ctr">
              <a:buNone/>
            </a:pPr>
            <a:r>
              <a:rPr lang="sr-Latn-RS" sz="3200" dirty="0"/>
              <a:t>4. Imaš li raspoloživu / raspoloženu osobu koja će komunicirati s medijima (radio, TV, novine, društvene mreže), ili osobnog afiniteta i vremena za to?</a:t>
            </a:r>
          </a:p>
          <a:p>
            <a:pPr marL="514350" indent="-514350" algn="ctr">
              <a:buAutoNum type="arabicPeriod"/>
            </a:pPr>
            <a:endParaRPr lang="sr-Latn-RS" sz="3200" u="sng" dirty="0"/>
          </a:p>
          <a:p>
            <a:pPr marL="0" indent="0" algn="ctr">
              <a:buNone/>
            </a:pPr>
            <a:endParaRPr lang="sr-Latn-RS" sz="3200" b="1" i="1" dirty="0"/>
          </a:p>
          <a:p>
            <a:pPr marL="0" indent="0" algn="ctr">
              <a:buNone/>
            </a:pPr>
            <a:endParaRPr lang="sr-Latn-RS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28B3B7-C9B5-C440-9314-F01AA67A9EEB}"/>
              </a:ext>
            </a:extLst>
          </p:cNvPr>
          <p:cNvSpPr txBox="1">
            <a:spLocks/>
          </p:cNvSpPr>
          <p:nvPr/>
        </p:nvSpPr>
        <p:spPr>
          <a:xfrm>
            <a:off x="789432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1800" b="1" dirty="0" err="1"/>
              <a:t>Pjesmu</a:t>
            </a:r>
            <a:r>
              <a:rPr lang="sr-Latn-RS" sz="1800" b="1" dirty="0"/>
              <a:t> moraš izdati s malim ili većim </a:t>
            </a:r>
            <a:r>
              <a:rPr lang="sr-Latn-RS" sz="1800" b="1" dirty="0" err="1"/>
              <a:t>diskografom</a:t>
            </a:r>
            <a:r>
              <a:rPr lang="sr-Latn-RS" sz="1800" b="1" dirty="0"/>
              <a:t> koji će to obavljati</a:t>
            </a:r>
            <a:endParaRPr lang="sr-Latn-RS" sz="19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56F71B-31EF-FA4D-AB25-DA7D865B51B7}"/>
              </a:ext>
            </a:extLst>
          </p:cNvPr>
          <p:cNvSpPr txBox="1">
            <a:spLocks/>
          </p:cNvSpPr>
          <p:nvPr/>
        </p:nvSpPr>
        <p:spPr>
          <a:xfrm>
            <a:off x="6172200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2000" b="1" dirty="0" err="1"/>
              <a:t>Pjesmu</a:t>
            </a:r>
            <a:r>
              <a:rPr lang="sr-Latn-RS" sz="2000" b="1" dirty="0"/>
              <a:t> možeš izdati sam </a:t>
            </a:r>
            <a:endParaRPr lang="sr-Latn-RS" sz="2200" b="1" dirty="0"/>
          </a:p>
        </p:txBody>
      </p:sp>
    </p:spTree>
    <p:extLst>
      <p:ext uri="{BB962C8B-B14F-4D97-AF65-F5344CB8AC3E}">
        <p14:creationId xmlns:p14="http://schemas.microsoft.com/office/powerpoint/2010/main" val="64142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9C97-613E-CE48-A75E-566FC3EB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/>
              <a:t>SNIMIO SAM PJESMU! I ŠTO SAD?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BACE-B8CA-4D41-A7EC-A9AF219A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737"/>
            <a:ext cx="10515600" cy="1901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Latn-RS" sz="3200" dirty="0"/>
          </a:p>
          <a:p>
            <a:pPr marL="0" indent="0" algn="ctr">
              <a:buNone/>
            </a:pPr>
            <a:r>
              <a:rPr lang="sr-Latn-RS" sz="3200" dirty="0"/>
              <a:t>5. Zanima te distribucija glazbe na digitalnim servisima (</a:t>
            </a:r>
            <a:r>
              <a:rPr lang="sr-Latn-RS" sz="3200" dirty="0" err="1"/>
              <a:t>Deezer</a:t>
            </a:r>
            <a:r>
              <a:rPr lang="sr-Latn-RS" sz="3200" dirty="0"/>
              <a:t>, </a:t>
            </a:r>
            <a:r>
              <a:rPr lang="sr-Latn-RS" sz="3200" dirty="0" err="1"/>
              <a:t>Spotify</a:t>
            </a:r>
            <a:r>
              <a:rPr lang="sr-Latn-RS" sz="3200" dirty="0"/>
              <a:t>, </a:t>
            </a:r>
            <a:r>
              <a:rPr lang="sr-Latn-RS" sz="3200" dirty="0" err="1"/>
              <a:t>iTunes</a:t>
            </a:r>
            <a:r>
              <a:rPr lang="sr-Latn-RS" sz="3200" dirty="0"/>
              <a:t>, Amazon…)?</a:t>
            </a:r>
          </a:p>
          <a:p>
            <a:pPr marL="514350" indent="-514350" algn="ctr">
              <a:buAutoNum type="arabicPeriod"/>
            </a:pPr>
            <a:endParaRPr lang="sr-Latn-RS" sz="3200" u="sng" dirty="0"/>
          </a:p>
          <a:p>
            <a:pPr marL="0" indent="0" algn="ctr">
              <a:buNone/>
            </a:pPr>
            <a:endParaRPr lang="sr-Latn-RS" sz="3200" b="1" i="1" dirty="0"/>
          </a:p>
          <a:p>
            <a:pPr marL="0" indent="0" algn="ctr">
              <a:buNone/>
            </a:pPr>
            <a:endParaRPr lang="sr-Latn-RS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28B3B7-C9B5-C440-9314-F01AA67A9EEB}"/>
              </a:ext>
            </a:extLst>
          </p:cNvPr>
          <p:cNvSpPr txBox="1">
            <a:spLocks/>
          </p:cNvSpPr>
          <p:nvPr/>
        </p:nvSpPr>
        <p:spPr>
          <a:xfrm>
            <a:off x="789432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1800" b="1" dirty="0" err="1"/>
              <a:t>Pjesmu</a:t>
            </a:r>
            <a:r>
              <a:rPr lang="sr-Latn-RS" sz="1800" b="1" dirty="0"/>
              <a:t> možeš izdati sam</a:t>
            </a:r>
            <a:endParaRPr lang="sr-Latn-RS" sz="19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56F71B-31EF-FA4D-AB25-DA7D865B51B7}"/>
              </a:ext>
            </a:extLst>
          </p:cNvPr>
          <p:cNvSpPr txBox="1">
            <a:spLocks/>
          </p:cNvSpPr>
          <p:nvPr/>
        </p:nvSpPr>
        <p:spPr>
          <a:xfrm>
            <a:off x="6172200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2200" b="1" dirty="0"/>
              <a:t>Treba ti ili </a:t>
            </a:r>
            <a:r>
              <a:rPr lang="sr-Latn-RS" sz="2200" b="1" dirty="0" err="1"/>
              <a:t>diskograf</a:t>
            </a:r>
            <a:r>
              <a:rPr lang="sr-Latn-RS" sz="2200" b="1" dirty="0"/>
              <a:t>, ili neki </a:t>
            </a:r>
            <a:r>
              <a:rPr lang="sr-Latn-RS" sz="2200" b="1" dirty="0" err="1"/>
              <a:t>svjetski</a:t>
            </a:r>
            <a:r>
              <a:rPr lang="sr-Latn-RS" sz="2200" b="1" dirty="0"/>
              <a:t> servis za distribuciju</a:t>
            </a:r>
          </a:p>
        </p:txBody>
      </p:sp>
    </p:spTree>
    <p:extLst>
      <p:ext uri="{BB962C8B-B14F-4D97-AF65-F5344CB8AC3E}">
        <p14:creationId xmlns:p14="http://schemas.microsoft.com/office/powerpoint/2010/main" val="180818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9C97-613E-CE48-A75E-566FC3EB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/>
              <a:t>SNIMIO SAM PJESMU! I ŠTO SAD?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BACE-B8CA-4D41-A7EC-A9AF219A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737"/>
            <a:ext cx="10515600" cy="1901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Latn-RS" sz="3200" dirty="0"/>
          </a:p>
          <a:p>
            <a:pPr marL="0" indent="0" algn="ctr">
              <a:buNone/>
            </a:pPr>
            <a:r>
              <a:rPr lang="sr-Latn-RS" sz="3200" dirty="0"/>
              <a:t>6. Zanima te distribucija glazbe za radio postaje i </a:t>
            </a:r>
            <a:r>
              <a:rPr lang="sr-Latn-RS" sz="3200" dirty="0" err="1"/>
              <a:t>posjeduješ</a:t>
            </a:r>
            <a:r>
              <a:rPr lang="sr-Latn-RS" sz="3200" dirty="0"/>
              <a:t> </a:t>
            </a:r>
            <a:r>
              <a:rPr lang="sr-Latn-RS" sz="3200" dirty="0" err="1"/>
              <a:t>mailing</a:t>
            </a:r>
            <a:r>
              <a:rPr lang="sr-Latn-RS" sz="3200" dirty="0"/>
              <a:t> listu njihovih </a:t>
            </a:r>
            <a:r>
              <a:rPr lang="sr-Latn-RS" sz="3200" dirty="0" err="1"/>
              <a:t>email</a:t>
            </a:r>
            <a:r>
              <a:rPr lang="sr-Latn-RS" sz="3200" dirty="0"/>
              <a:t> adresa za slanje glazbe?</a:t>
            </a:r>
          </a:p>
          <a:p>
            <a:pPr marL="514350" indent="-514350" algn="ctr">
              <a:buAutoNum type="arabicPeriod"/>
            </a:pPr>
            <a:endParaRPr lang="sr-Latn-RS" sz="3200" u="sng" dirty="0"/>
          </a:p>
          <a:p>
            <a:pPr marL="0" indent="0" algn="ctr">
              <a:buNone/>
            </a:pPr>
            <a:endParaRPr lang="sr-Latn-RS" sz="3200" b="1" i="1" dirty="0"/>
          </a:p>
          <a:p>
            <a:pPr marL="0" indent="0" algn="ctr">
              <a:buNone/>
            </a:pPr>
            <a:endParaRPr lang="sr-Latn-RS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28B3B7-C9B5-C440-9314-F01AA67A9EEB}"/>
              </a:ext>
            </a:extLst>
          </p:cNvPr>
          <p:cNvSpPr txBox="1">
            <a:spLocks/>
          </p:cNvSpPr>
          <p:nvPr/>
        </p:nvSpPr>
        <p:spPr>
          <a:xfrm>
            <a:off x="789432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1900" b="1" dirty="0"/>
              <a:t>Treba ti agencija za PR ili </a:t>
            </a:r>
            <a:r>
              <a:rPr lang="sr-Latn-RS" sz="1900" b="1" dirty="0" err="1"/>
              <a:t>diskograf</a:t>
            </a:r>
            <a:r>
              <a:rPr lang="sr-Latn-RS" sz="1900" b="1" dirty="0"/>
              <a:t> (ili mogu probati nabaviti listu…)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56F71B-31EF-FA4D-AB25-DA7D865B51B7}"/>
              </a:ext>
            </a:extLst>
          </p:cNvPr>
          <p:cNvSpPr txBox="1">
            <a:spLocks/>
          </p:cNvSpPr>
          <p:nvPr/>
        </p:nvSpPr>
        <p:spPr>
          <a:xfrm>
            <a:off x="6172200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2200" b="1" dirty="0" err="1"/>
              <a:t>Pjesmu</a:t>
            </a:r>
            <a:r>
              <a:rPr lang="sr-Latn-RS" sz="2200" b="1" dirty="0"/>
              <a:t> možeš izdati sam i </a:t>
            </a:r>
            <a:r>
              <a:rPr lang="sr-Latn-RS" sz="2200" b="1" dirty="0" err="1"/>
              <a:t>pritom</a:t>
            </a:r>
            <a:r>
              <a:rPr lang="sr-Latn-RS" sz="2200" b="1" dirty="0"/>
              <a:t> koristiti </a:t>
            </a:r>
            <a:r>
              <a:rPr lang="sr-Latn-RS" sz="2200" b="1" dirty="0" err="1"/>
              <a:t>npr</a:t>
            </a:r>
            <a:r>
              <a:rPr lang="sr-Latn-RS" sz="2200" b="1" dirty="0"/>
              <a:t> </a:t>
            </a:r>
            <a:r>
              <a:rPr lang="sr-Latn-RS" sz="2200" b="1" dirty="0" err="1"/>
              <a:t>Unison</a:t>
            </a:r>
            <a:r>
              <a:rPr lang="sr-Latn-RS" sz="2200" b="1" dirty="0"/>
              <a:t> Fokus</a:t>
            </a:r>
          </a:p>
        </p:txBody>
      </p:sp>
    </p:spTree>
    <p:extLst>
      <p:ext uri="{BB962C8B-B14F-4D97-AF65-F5344CB8AC3E}">
        <p14:creationId xmlns:p14="http://schemas.microsoft.com/office/powerpoint/2010/main" val="499506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9C97-613E-CE48-A75E-566FC3EB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/>
              <a:t>SNIMIO SAM PJESMU! I ŠTO SAD?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BACE-B8CA-4D41-A7EC-A9AF219A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737"/>
            <a:ext cx="10515600" cy="1901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Latn-RS" sz="3200" dirty="0"/>
          </a:p>
          <a:p>
            <a:pPr marL="0" indent="0" algn="ctr">
              <a:buNone/>
            </a:pPr>
            <a:r>
              <a:rPr lang="sr-Latn-RS" sz="3200" dirty="0"/>
              <a:t>7. Želiš biti prisutan u medijima koje čita široka populacija a misliš da je tvoja glazba dovoljan razlog za to?</a:t>
            </a:r>
          </a:p>
          <a:p>
            <a:pPr marL="514350" indent="-514350" algn="ctr">
              <a:buAutoNum type="arabicPeriod"/>
            </a:pPr>
            <a:endParaRPr lang="sr-Latn-RS" sz="3200" u="sng" dirty="0"/>
          </a:p>
          <a:p>
            <a:pPr marL="0" indent="0" algn="ctr">
              <a:buNone/>
            </a:pPr>
            <a:endParaRPr lang="sr-Latn-RS" sz="3200" b="1" i="1" dirty="0"/>
          </a:p>
          <a:p>
            <a:pPr marL="0" indent="0" algn="ctr">
              <a:buNone/>
            </a:pPr>
            <a:endParaRPr lang="sr-Latn-RS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28B3B7-C9B5-C440-9314-F01AA67A9EEB}"/>
              </a:ext>
            </a:extLst>
          </p:cNvPr>
          <p:cNvSpPr txBox="1">
            <a:spLocks/>
          </p:cNvSpPr>
          <p:nvPr/>
        </p:nvSpPr>
        <p:spPr>
          <a:xfrm>
            <a:off x="789432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1900" b="1" dirty="0"/>
              <a:t>100 bodova! Populističke medije zanimaju priče a ne glazba.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56F71B-31EF-FA4D-AB25-DA7D865B51B7}"/>
              </a:ext>
            </a:extLst>
          </p:cNvPr>
          <p:cNvSpPr txBox="1">
            <a:spLocks/>
          </p:cNvSpPr>
          <p:nvPr/>
        </p:nvSpPr>
        <p:spPr>
          <a:xfrm>
            <a:off x="6172200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2200" b="1" dirty="0"/>
              <a:t>Nisi li malo prestar da </a:t>
            </a:r>
            <a:r>
              <a:rPr lang="sr-Latn-RS" sz="2200" b="1" dirty="0" err="1"/>
              <a:t>vjeruješ</a:t>
            </a:r>
            <a:r>
              <a:rPr lang="sr-Latn-RS" sz="2200" b="1" dirty="0"/>
              <a:t> u </a:t>
            </a:r>
            <a:r>
              <a:rPr lang="sr-Latn-RS" sz="2200" b="1" dirty="0" err="1"/>
              <a:t>Djeda</a:t>
            </a:r>
            <a:r>
              <a:rPr lang="sr-Latn-RS" sz="2200" b="1" dirty="0"/>
              <a:t> Mraza? ;)</a:t>
            </a:r>
          </a:p>
        </p:txBody>
      </p:sp>
    </p:spTree>
    <p:extLst>
      <p:ext uri="{BB962C8B-B14F-4D97-AF65-F5344CB8AC3E}">
        <p14:creationId xmlns:p14="http://schemas.microsoft.com/office/powerpoint/2010/main" val="129119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9C97-613E-CE48-A75E-566FC3EB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/>
              <a:t>SNIMIO SAM PJESMU! I ŠTO SAD?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BACE-B8CA-4D41-A7EC-A9AF219A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737"/>
            <a:ext cx="10515600" cy="19019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r-Latn-RS" sz="3200" dirty="0"/>
          </a:p>
          <a:p>
            <a:pPr marL="0" indent="0" algn="ctr">
              <a:buNone/>
            </a:pPr>
            <a:r>
              <a:rPr lang="sr-Latn-RS" sz="3200" dirty="0"/>
              <a:t>8. Želiš biti prisutan u medijima koje čita široka populacija, voljan si napraviti što je potrebno, ali nikako se ne možeš „probiti“ do njih?</a:t>
            </a:r>
          </a:p>
          <a:p>
            <a:pPr marL="514350" indent="-514350" algn="ctr">
              <a:buAutoNum type="arabicPeriod"/>
            </a:pPr>
            <a:endParaRPr lang="sr-Latn-RS" sz="3200" u="sng" dirty="0"/>
          </a:p>
          <a:p>
            <a:pPr marL="0" indent="0" algn="ctr">
              <a:buNone/>
            </a:pPr>
            <a:endParaRPr lang="sr-Latn-RS" sz="3200" b="1" i="1" dirty="0"/>
          </a:p>
          <a:p>
            <a:pPr marL="0" indent="0" algn="ctr">
              <a:buNone/>
            </a:pPr>
            <a:endParaRPr lang="sr-Latn-RS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28B3B7-C9B5-C440-9314-F01AA67A9EEB}"/>
              </a:ext>
            </a:extLst>
          </p:cNvPr>
          <p:cNvSpPr txBox="1">
            <a:spLocks/>
          </p:cNvSpPr>
          <p:nvPr/>
        </p:nvSpPr>
        <p:spPr>
          <a:xfrm>
            <a:off x="789432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1900" b="1" dirty="0"/>
              <a:t>Imaš puno sreće u životu.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56F71B-31EF-FA4D-AB25-DA7D865B51B7}"/>
              </a:ext>
            </a:extLst>
          </p:cNvPr>
          <p:cNvSpPr txBox="1">
            <a:spLocks/>
          </p:cNvSpPr>
          <p:nvPr/>
        </p:nvSpPr>
        <p:spPr>
          <a:xfrm>
            <a:off x="6172200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2200" b="1" dirty="0"/>
              <a:t>Nađi nekog kome je to posao (</a:t>
            </a:r>
            <a:r>
              <a:rPr lang="sr-Latn-RS" sz="2200" b="1" dirty="0" err="1"/>
              <a:t>diskograf</a:t>
            </a:r>
            <a:r>
              <a:rPr lang="sr-Latn-RS" sz="2200" b="1" dirty="0"/>
              <a:t>, PR agencija…)</a:t>
            </a:r>
          </a:p>
        </p:txBody>
      </p:sp>
    </p:spTree>
    <p:extLst>
      <p:ext uri="{BB962C8B-B14F-4D97-AF65-F5344CB8AC3E}">
        <p14:creationId xmlns:p14="http://schemas.microsoft.com/office/powerpoint/2010/main" val="321782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9C97-613E-CE48-A75E-566FC3EB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/>
              <a:t>SNIMIO SAM PJESMU! I ŠTO SAD?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BACE-B8CA-4D41-A7EC-A9AF219A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737"/>
            <a:ext cx="10515600" cy="1901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Latn-RS" sz="3200" dirty="0"/>
          </a:p>
          <a:p>
            <a:pPr marL="0" indent="0" algn="ctr">
              <a:buNone/>
            </a:pPr>
            <a:r>
              <a:rPr lang="sr-Latn-RS" sz="3200" dirty="0"/>
              <a:t>9. Želim se samostalno reklamirati plaćenim reklamama na </a:t>
            </a:r>
            <a:r>
              <a:rPr lang="sr-Latn-RS" sz="3200" dirty="0" err="1"/>
              <a:t>Facebooku</a:t>
            </a:r>
            <a:r>
              <a:rPr lang="sr-Latn-RS" sz="3200" dirty="0"/>
              <a:t> (</a:t>
            </a:r>
            <a:r>
              <a:rPr lang="sr-Latn-RS" sz="3200" dirty="0" err="1"/>
              <a:t>Boost</a:t>
            </a:r>
            <a:r>
              <a:rPr lang="sr-Latn-RS" sz="3200" dirty="0"/>
              <a:t> Post)</a:t>
            </a:r>
            <a:endParaRPr lang="sr-Latn-RS" sz="3200" u="sng" dirty="0"/>
          </a:p>
          <a:p>
            <a:pPr marL="0" indent="0" algn="ctr">
              <a:buNone/>
            </a:pPr>
            <a:endParaRPr lang="sr-Latn-RS" sz="3200" b="1" i="1" dirty="0"/>
          </a:p>
          <a:p>
            <a:pPr marL="0" indent="0" algn="ctr">
              <a:buNone/>
            </a:pPr>
            <a:endParaRPr lang="sr-Latn-RS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28B3B7-C9B5-C440-9314-F01AA67A9EEB}"/>
              </a:ext>
            </a:extLst>
          </p:cNvPr>
          <p:cNvSpPr txBox="1">
            <a:spLocks/>
          </p:cNvSpPr>
          <p:nvPr/>
        </p:nvSpPr>
        <p:spPr>
          <a:xfrm>
            <a:off x="789432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1900" b="1" dirty="0"/>
              <a:t>Moram angažirati PR / reklamnu agenciju da to odradi za mene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56F71B-31EF-FA4D-AB25-DA7D865B51B7}"/>
              </a:ext>
            </a:extLst>
          </p:cNvPr>
          <p:cNvSpPr txBox="1">
            <a:spLocks/>
          </p:cNvSpPr>
          <p:nvPr/>
        </p:nvSpPr>
        <p:spPr>
          <a:xfrm>
            <a:off x="6172200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2200" b="1" dirty="0"/>
              <a:t>Moram naučiti koristiti </a:t>
            </a:r>
            <a:r>
              <a:rPr lang="sr-Latn-RS" sz="2200" b="1" dirty="0" err="1"/>
              <a:t>Facebook</a:t>
            </a:r>
            <a:r>
              <a:rPr lang="sr-Latn-RS" sz="2200" b="1" dirty="0"/>
              <a:t> </a:t>
            </a:r>
            <a:r>
              <a:rPr lang="sr-Latn-RS" sz="2200" b="1" dirty="0" err="1"/>
              <a:t>Boost</a:t>
            </a:r>
            <a:r>
              <a:rPr lang="sr-Latn-RS" sz="2200" b="1" dirty="0"/>
              <a:t> Post (nije teško!) </a:t>
            </a:r>
          </a:p>
        </p:txBody>
      </p:sp>
    </p:spTree>
    <p:extLst>
      <p:ext uri="{BB962C8B-B14F-4D97-AF65-F5344CB8AC3E}">
        <p14:creationId xmlns:p14="http://schemas.microsoft.com/office/powerpoint/2010/main" val="8898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9C97-613E-CE48-A75E-566FC3EB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/>
              <a:t>SNIMIO SAM PJESMU! I ŠTO SAD?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BACE-B8CA-4D41-A7EC-A9AF219A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304" y="1356933"/>
            <a:ext cx="3517392" cy="464500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sr-Latn-RS" sz="3200" dirty="0"/>
              <a:t>Modeli izdavanja glazbe</a:t>
            </a:r>
          </a:p>
          <a:p>
            <a:pPr marL="0" indent="0" algn="ctr">
              <a:lnSpc>
                <a:spcPct val="170000"/>
              </a:lnSpc>
              <a:buNone/>
            </a:pPr>
            <a:endParaRPr lang="sr-Latn-RS" sz="3200" dirty="0"/>
          </a:p>
          <a:p>
            <a:pPr marL="0" indent="0" algn="ctr">
              <a:lnSpc>
                <a:spcPct val="170000"/>
              </a:lnSpc>
              <a:buNone/>
            </a:pPr>
            <a:endParaRPr lang="sr-Latn-RS" sz="3200" dirty="0"/>
          </a:p>
          <a:p>
            <a:pPr marL="0" indent="0" algn="ctr">
              <a:lnSpc>
                <a:spcPct val="170000"/>
              </a:lnSpc>
              <a:buNone/>
            </a:pPr>
            <a:endParaRPr lang="sr-Latn-RS" sz="3200" dirty="0"/>
          </a:p>
          <a:p>
            <a:pPr marL="0" indent="0" algn="ctr">
              <a:lnSpc>
                <a:spcPct val="170000"/>
              </a:lnSpc>
              <a:buNone/>
            </a:pPr>
            <a:endParaRPr lang="sr-Latn-RS" sz="3200" b="1" i="1" dirty="0"/>
          </a:p>
          <a:p>
            <a:pPr marL="0" indent="0" algn="ctr">
              <a:lnSpc>
                <a:spcPct val="170000"/>
              </a:lnSpc>
              <a:buNone/>
            </a:pPr>
            <a:endParaRPr lang="sr-Latn-RS" sz="32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C5C6A9-463B-CA47-8730-63A89E498DB7}"/>
              </a:ext>
            </a:extLst>
          </p:cNvPr>
          <p:cNvSpPr txBox="1">
            <a:spLocks/>
          </p:cNvSpPr>
          <p:nvPr/>
        </p:nvSpPr>
        <p:spPr>
          <a:xfrm>
            <a:off x="374904" y="1920240"/>
            <a:ext cx="1755648" cy="4297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sr-Latn-RS" sz="3200" dirty="0"/>
              <a:t>“bez izdavača“</a:t>
            </a:r>
            <a:endParaRPr lang="sr-Latn-RS" sz="3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4D1E8E-8809-C44F-95A7-D0878FB0CCE4}"/>
              </a:ext>
            </a:extLst>
          </p:cNvPr>
          <p:cNvSpPr txBox="1">
            <a:spLocks/>
          </p:cNvSpPr>
          <p:nvPr/>
        </p:nvSpPr>
        <p:spPr>
          <a:xfrm>
            <a:off x="2301240" y="1920240"/>
            <a:ext cx="1755648" cy="4297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sr-Latn-RS" sz="3200" dirty="0"/>
              <a:t>“samizdat“</a:t>
            </a:r>
            <a:endParaRPr lang="sr-Latn-RS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3BB5F9-EB20-2247-8949-EE73358599C2}"/>
              </a:ext>
            </a:extLst>
          </p:cNvPr>
          <p:cNvSpPr txBox="1">
            <a:spLocks/>
          </p:cNvSpPr>
          <p:nvPr/>
        </p:nvSpPr>
        <p:spPr>
          <a:xfrm>
            <a:off x="4227576" y="1914398"/>
            <a:ext cx="1755648" cy="11762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sr-Latn-RS" sz="3200" dirty="0"/>
              <a:t>“vlasnik snimke“ + distribucija preko </a:t>
            </a:r>
            <a:r>
              <a:rPr lang="sr-Latn-RS" sz="3200" dirty="0" err="1"/>
              <a:t>diskografa</a:t>
            </a:r>
            <a:endParaRPr lang="sr-Latn-RS" sz="32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7F1126-4719-4145-A637-88FA05EA72D5}"/>
              </a:ext>
            </a:extLst>
          </p:cNvPr>
          <p:cNvSpPr txBox="1">
            <a:spLocks/>
          </p:cNvSpPr>
          <p:nvPr/>
        </p:nvSpPr>
        <p:spPr>
          <a:xfrm>
            <a:off x="6208778" y="1914397"/>
            <a:ext cx="1755648" cy="11762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sr-Latn-RS" sz="3200" dirty="0"/>
              <a:t>“vlasnik snimke“ + licenca </a:t>
            </a:r>
            <a:r>
              <a:rPr lang="sr-Latn-RS" sz="3200" dirty="0" err="1"/>
              <a:t>diskografu</a:t>
            </a:r>
            <a:r>
              <a:rPr lang="sr-Latn-RS" sz="3200" dirty="0"/>
              <a:t> za izdavanje</a:t>
            </a:r>
            <a:endParaRPr lang="sr-Latn-RS" sz="32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904B12-8180-AF4B-AF1E-90BF39E8DB20}"/>
              </a:ext>
            </a:extLst>
          </p:cNvPr>
          <p:cNvSpPr txBox="1">
            <a:spLocks/>
          </p:cNvSpPr>
          <p:nvPr/>
        </p:nvSpPr>
        <p:spPr>
          <a:xfrm>
            <a:off x="10061450" y="1917698"/>
            <a:ext cx="1755648" cy="4356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sr-Latn-RS" sz="3200" dirty="0"/>
              <a:t>“izvođački ugovor“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A8D7A7-852F-C84F-BEF3-6F4C53EFC644}"/>
              </a:ext>
            </a:extLst>
          </p:cNvPr>
          <p:cNvSpPr txBox="1">
            <a:spLocks/>
          </p:cNvSpPr>
          <p:nvPr/>
        </p:nvSpPr>
        <p:spPr>
          <a:xfrm>
            <a:off x="8135112" y="1909507"/>
            <a:ext cx="1755648" cy="6675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sr-Latn-RS" sz="3200" dirty="0"/>
              <a:t>“ugovor za </a:t>
            </a:r>
            <a:r>
              <a:rPr lang="sr-Latn-RS" sz="3200" dirty="0" err="1"/>
              <a:t>pjesmu</a:t>
            </a:r>
            <a:r>
              <a:rPr lang="sr-Latn-RS" sz="3200" dirty="0"/>
              <a:t>/</a:t>
            </a:r>
            <a:r>
              <a:rPr lang="sr-Latn-RS" sz="3200" dirty="0" err="1"/>
              <a:t>pjesme</a:t>
            </a:r>
            <a:r>
              <a:rPr lang="sr-Latn-RS" sz="3200" dirty="0"/>
              <a:t>“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E65A947-405C-514F-BAA6-DC600437359E}"/>
              </a:ext>
            </a:extLst>
          </p:cNvPr>
          <p:cNvSpPr/>
          <p:nvPr/>
        </p:nvSpPr>
        <p:spPr>
          <a:xfrm rot="16200000">
            <a:off x="5817108" y="2042160"/>
            <a:ext cx="603504" cy="356311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27C5EA-DDB9-2F41-9A2D-9F06D5687B93}"/>
              </a:ext>
            </a:extLst>
          </p:cNvPr>
          <p:cNvSpPr txBox="1">
            <a:spLocks/>
          </p:cNvSpPr>
          <p:nvPr/>
        </p:nvSpPr>
        <p:spPr>
          <a:xfrm>
            <a:off x="493776" y="4364163"/>
            <a:ext cx="3563112" cy="21287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sr-Latn-RS" sz="3200" dirty="0"/>
              <a:t>Kreator je 100% vlasnik snimke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sr-Latn-RS" sz="3200" dirty="0"/>
              <a:t>Kreator ostvaruje 100% zarade od svih načina eksploatacije snimke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sr-Latn-RS" sz="3200" dirty="0"/>
              <a:t>Kreator sam obavlja se što je potrebno za distribuciju i promociju, ili </a:t>
            </a:r>
            <a:r>
              <a:rPr lang="sr-Latn-RS" sz="3200" dirty="0" err="1"/>
              <a:t>unajmljuje</a:t>
            </a:r>
            <a:r>
              <a:rPr lang="sr-Latn-RS" sz="3200" dirty="0"/>
              <a:t> agencije, </a:t>
            </a:r>
            <a:r>
              <a:rPr lang="sr-Latn-RS" sz="3200" dirty="0" err="1"/>
              <a:t>managere</a:t>
            </a:r>
            <a:r>
              <a:rPr lang="sr-Latn-RS" sz="3200" dirty="0"/>
              <a:t> i sl.</a:t>
            </a:r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endParaRPr lang="sr-Latn-RS" sz="3200" b="1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717E8D4B-ABB4-6545-8887-0034226E8794}"/>
              </a:ext>
            </a:extLst>
          </p:cNvPr>
          <p:cNvSpPr/>
          <p:nvPr/>
        </p:nvSpPr>
        <p:spPr>
          <a:xfrm rot="16200000">
            <a:off x="2125980" y="2042160"/>
            <a:ext cx="603504" cy="356311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CE12FA-E967-AA49-83DD-24087530E922}"/>
              </a:ext>
            </a:extLst>
          </p:cNvPr>
          <p:cNvSpPr txBox="1">
            <a:spLocks/>
          </p:cNvSpPr>
          <p:nvPr/>
        </p:nvSpPr>
        <p:spPr>
          <a:xfrm>
            <a:off x="4291584" y="4375784"/>
            <a:ext cx="3563112" cy="2811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sr-Latn-RS" sz="4300" dirty="0"/>
              <a:t>Kreator je 100% vlasnik snimke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sr-Latn-RS" sz="4300" dirty="0"/>
              <a:t>Kreator ostvaruje X% zarade od eksploatacije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sr-Latn-RS" sz="4300" dirty="0"/>
              <a:t>Kreator i </a:t>
            </a:r>
            <a:r>
              <a:rPr lang="sr-Latn-RS" sz="4300" dirty="0" err="1"/>
              <a:t>diskograf</a:t>
            </a:r>
            <a:r>
              <a:rPr lang="sr-Latn-RS" sz="4300" dirty="0"/>
              <a:t> zajedno dogovaraju </a:t>
            </a:r>
            <a:r>
              <a:rPr lang="sr-Latn-RS" sz="4300" dirty="0" err="1"/>
              <a:t>podjelu</a:t>
            </a:r>
            <a:r>
              <a:rPr lang="sr-Latn-RS" sz="4300" dirty="0"/>
              <a:t> poslova oko promocije, a </a:t>
            </a:r>
            <a:r>
              <a:rPr lang="sr-Latn-RS" sz="4300" dirty="0" err="1"/>
              <a:t>diskograf</a:t>
            </a:r>
            <a:r>
              <a:rPr lang="sr-Latn-RS" sz="4300" dirty="0"/>
              <a:t> radi distribuciju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r-Latn-RS" sz="4300" dirty="0" err="1"/>
              <a:t>Diskograf</a:t>
            </a:r>
            <a:r>
              <a:rPr lang="sr-Latn-RS" sz="4300" dirty="0"/>
              <a:t>, zbog manjeg </a:t>
            </a:r>
            <a:r>
              <a:rPr lang="sr-Latn-RS" sz="4300" dirty="0" err="1"/>
              <a:t>udjela</a:t>
            </a:r>
            <a:r>
              <a:rPr lang="sr-Latn-RS" sz="4300" dirty="0"/>
              <a:t> na snimci, prirodno stavlja manji prioritet na ovakva izdanja (osim u slučajevima vrlo komercijalnih projekata)</a:t>
            </a:r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endParaRPr lang="sr-Latn-RS" sz="3200" b="1" dirty="0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48DB9C8-0B2A-CB4D-945F-741127CBD819}"/>
              </a:ext>
            </a:extLst>
          </p:cNvPr>
          <p:cNvSpPr/>
          <p:nvPr/>
        </p:nvSpPr>
        <p:spPr>
          <a:xfrm rot="16200000">
            <a:off x="9614916" y="2042159"/>
            <a:ext cx="603504" cy="356311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FB3888F-8E53-AD48-88F7-2B283AA7DDC5}"/>
              </a:ext>
            </a:extLst>
          </p:cNvPr>
          <p:cNvSpPr txBox="1">
            <a:spLocks/>
          </p:cNvSpPr>
          <p:nvPr/>
        </p:nvSpPr>
        <p:spPr>
          <a:xfrm>
            <a:off x="8089392" y="4375782"/>
            <a:ext cx="3563112" cy="20433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Latn-RS" sz="1200" dirty="0" err="1"/>
              <a:t>Diskograf</a:t>
            </a:r>
            <a:r>
              <a:rPr lang="sr-Latn-RS" sz="1200" dirty="0"/>
              <a:t> je 100% vlasnik snimke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Latn-RS" sz="1200" dirty="0"/>
              <a:t>Kreator ostvaruje x% zarade od eksploatacije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Latn-RS" sz="1200" dirty="0" err="1"/>
              <a:t>Diskograf</a:t>
            </a:r>
            <a:r>
              <a:rPr lang="sr-Latn-RS" sz="1200" dirty="0"/>
              <a:t> planira i obavlja promociju i distribuciju, uz </a:t>
            </a:r>
            <a:r>
              <a:rPr lang="sr-Latn-RS" sz="1200" dirty="0" err="1"/>
              <a:t>uvjet</a:t>
            </a:r>
            <a:r>
              <a:rPr lang="sr-Latn-RS" sz="1200" dirty="0"/>
              <a:t> da izvođač poštuje obaveze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Latn-RS" sz="1200" dirty="0" err="1"/>
              <a:t>Diskograf</a:t>
            </a:r>
            <a:r>
              <a:rPr lang="sr-Latn-RS" sz="1200" dirty="0"/>
              <a:t> stavlja na ovakva izdanja prioritet jer je to njegov katalog i glavni izvor prihoda.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r-Latn-RS" sz="1200" dirty="0"/>
              <a:t>Angažman </a:t>
            </a:r>
            <a:r>
              <a:rPr lang="sr-Latn-RS" sz="1200" dirty="0" err="1"/>
              <a:t>diskografa</a:t>
            </a:r>
            <a:r>
              <a:rPr lang="sr-Latn-RS" sz="1200" dirty="0"/>
              <a:t> </a:t>
            </a:r>
            <a:r>
              <a:rPr lang="sr-Latn-RS" sz="1200" dirty="0" err="1"/>
              <a:t>ovisit</a:t>
            </a:r>
            <a:r>
              <a:rPr lang="sr-Latn-RS" sz="1200" dirty="0"/>
              <a:t> će o </a:t>
            </a:r>
            <a:r>
              <a:rPr lang="sr-Latn-RS" sz="1200" dirty="0" err="1"/>
              <a:t>dvije</a:t>
            </a:r>
            <a:r>
              <a:rPr lang="sr-Latn-RS" sz="1200" dirty="0"/>
              <a:t> stvari: komercijalnom efektu te osobnim glazbenim </a:t>
            </a:r>
            <a:r>
              <a:rPr lang="sr-Latn-RS" sz="1200" dirty="0" err="1"/>
              <a:t>preferencijama</a:t>
            </a:r>
            <a:r>
              <a:rPr lang="sr-Latn-RS" sz="1200" dirty="0"/>
              <a:t> zaposlenika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sr-Latn-RS" sz="1200" dirty="0"/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endParaRPr lang="sr-Latn-RS" sz="1100" b="1" dirty="0"/>
          </a:p>
        </p:txBody>
      </p:sp>
    </p:spTree>
    <p:extLst>
      <p:ext uri="{BB962C8B-B14F-4D97-AF65-F5344CB8AC3E}">
        <p14:creationId xmlns:p14="http://schemas.microsoft.com/office/powerpoint/2010/main" val="136127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9C97-613E-CE48-A75E-566FC3EB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/>
              <a:t>SNIMIO SAM PJESMU! I ŠTO SAD?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BACE-B8CA-4D41-A7EC-A9AF219A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48"/>
            <a:ext cx="10515600" cy="524865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sr-Latn-RS" sz="3200" u="sng" dirty="0"/>
              <a:t>Top </a:t>
            </a:r>
            <a:r>
              <a:rPr lang="sr-Latn-RS" sz="3200" u="sng" dirty="0" err="1"/>
              <a:t>svjetski</a:t>
            </a:r>
            <a:r>
              <a:rPr lang="sr-Latn-RS" sz="3200" u="sng" dirty="0"/>
              <a:t> servisi za distribuciju 2019:</a:t>
            </a:r>
          </a:p>
          <a:p>
            <a:pPr marL="514350" indent="-514350" algn="ctr">
              <a:lnSpc>
                <a:spcPct val="170000"/>
              </a:lnSpc>
              <a:buAutoNum type="arabicPeriod"/>
            </a:pPr>
            <a:r>
              <a:rPr lang="sr-Latn-RS" sz="3200" dirty="0"/>
              <a:t>CD </a:t>
            </a:r>
            <a:r>
              <a:rPr lang="sr-Latn-RS" sz="3200" dirty="0" err="1"/>
              <a:t>Baby</a:t>
            </a:r>
            <a:r>
              <a:rPr lang="sr-Latn-RS" sz="3200" dirty="0"/>
              <a:t> (po izdanju)</a:t>
            </a:r>
          </a:p>
          <a:p>
            <a:pPr marL="514350" indent="-514350" algn="ctr">
              <a:lnSpc>
                <a:spcPct val="170000"/>
              </a:lnSpc>
              <a:buAutoNum type="arabicPeriod"/>
            </a:pPr>
            <a:r>
              <a:rPr lang="sr-Latn-RS" sz="3200" dirty="0" err="1"/>
              <a:t>Distrokid</a:t>
            </a:r>
            <a:r>
              <a:rPr lang="sr-Latn-RS" sz="3200" dirty="0"/>
              <a:t> (pretplata)</a:t>
            </a:r>
          </a:p>
          <a:p>
            <a:pPr marL="514350" indent="-514350" algn="ctr">
              <a:lnSpc>
                <a:spcPct val="170000"/>
              </a:lnSpc>
              <a:buAutoNum type="arabicPeriod"/>
            </a:pPr>
            <a:r>
              <a:rPr lang="sr-Latn-RS" sz="3200" dirty="0" err="1"/>
              <a:t>ReverbNation</a:t>
            </a:r>
            <a:r>
              <a:rPr lang="sr-Latn-RS" sz="3200" dirty="0"/>
              <a:t> (pretplata po izdanju)</a:t>
            </a:r>
          </a:p>
          <a:p>
            <a:pPr marL="514350" indent="-514350" algn="ctr">
              <a:lnSpc>
                <a:spcPct val="170000"/>
              </a:lnSpc>
              <a:buAutoNum type="arabicPeriod"/>
            </a:pPr>
            <a:r>
              <a:rPr lang="sr-Latn-RS" sz="3200" dirty="0"/>
              <a:t>LANDR (pretplata)</a:t>
            </a:r>
          </a:p>
          <a:p>
            <a:pPr marL="514350" indent="-514350" algn="ctr">
              <a:lnSpc>
                <a:spcPct val="170000"/>
              </a:lnSpc>
              <a:buAutoNum type="arabicPeriod"/>
            </a:pPr>
            <a:r>
              <a:rPr lang="sr-Latn-RS" sz="3200" dirty="0" err="1"/>
              <a:t>TuneCore</a:t>
            </a:r>
            <a:r>
              <a:rPr lang="sr-Latn-RS" sz="3200" dirty="0"/>
              <a:t> (pretplata po izdanju)</a:t>
            </a:r>
          </a:p>
          <a:p>
            <a:pPr marL="514350" indent="-514350" algn="ctr">
              <a:lnSpc>
                <a:spcPct val="170000"/>
              </a:lnSpc>
              <a:buAutoNum type="arabicPeriod"/>
            </a:pPr>
            <a:r>
              <a:rPr lang="sr-Latn-RS" sz="3200" dirty="0" err="1"/>
              <a:t>RouteNote</a:t>
            </a:r>
            <a:r>
              <a:rPr lang="sr-Latn-RS" sz="3200" dirty="0"/>
              <a:t> (15% ili pretplata)</a:t>
            </a:r>
          </a:p>
          <a:p>
            <a:pPr marL="514350" indent="-514350" algn="ctr">
              <a:lnSpc>
                <a:spcPct val="170000"/>
              </a:lnSpc>
              <a:buAutoNum type="arabicPeriod"/>
            </a:pPr>
            <a:r>
              <a:rPr lang="sr-Latn-RS" sz="3200" dirty="0" err="1"/>
              <a:t>OneRPM</a:t>
            </a:r>
            <a:r>
              <a:rPr lang="sr-Latn-RS" sz="3200" dirty="0"/>
              <a:t> (15%)</a:t>
            </a:r>
          </a:p>
          <a:p>
            <a:pPr marL="514350" indent="-514350" algn="ctr">
              <a:lnSpc>
                <a:spcPct val="170000"/>
              </a:lnSpc>
              <a:buAutoNum type="arabicPeriod"/>
            </a:pPr>
            <a:r>
              <a:rPr lang="sr-Latn-RS" sz="3200" dirty="0" err="1"/>
              <a:t>Ditto</a:t>
            </a:r>
            <a:r>
              <a:rPr lang="sr-Latn-RS" sz="3200" dirty="0"/>
              <a:t> (pretplata)</a:t>
            </a:r>
          </a:p>
          <a:p>
            <a:pPr marL="514350" indent="-514350" algn="ctr">
              <a:lnSpc>
                <a:spcPct val="170000"/>
              </a:lnSpc>
              <a:buAutoNum type="arabicPeriod"/>
            </a:pPr>
            <a:r>
              <a:rPr lang="sr-Latn-RS" sz="3200" dirty="0" err="1"/>
              <a:t>Fresh</a:t>
            </a:r>
            <a:r>
              <a:rPr lang="sr-Latn-RS" sz="3200" dirty="0"/>
              <a:t> </a:t>
            </a:r>
            <a:r>
              <a:rPr lang="sr-Latn-RS" sz="3200" dirty="0" err="1"/>
              <a:t>Tunes</a:t>
            </a:r>
            <a:r>
              <a:rPr lang="sr-Latn-RS" sz="3200" dirty="0"/>
              <a:t> (</a:t>
            </a:r>
            <a:r>
              <a:rPr lang="sr-Latn-RS" sz="3200" dirty="0" err="1"/>
              <a:t>freemium</a:t>
            </a:r>
            <a:r>
              <a:rPr lang="sr-Latn-RS" sz="3200" dirty="0"/>
              <a:t>)</a:t>
            </a:r>
          </a:p>
          <a:p>
            <a:pPr marL="514350" indent="-514350" algn="ctr">
              <a:lnSpc>
                <a:spcPct val="170000"/>
              </a:lnSpc>
              <a:buAutoNum type="arabicPeriod"/>
            </a:pPr>
            <a:r>
              <a:rPr lang="sr-Latn-RS" sz="3200" dirty="0" err="1"/>
              <a:t>MusicInfo</a:t>
            </a:r>
            <a:r>
              <a:rPr lang="sr-Latn-RS" sz="3200" dirty="0"/>
              <a:t> (samo Kina, pretplata po izdanju)</a:t>
            </a:r>
          </a:p>
          <a:p>
            <a:pPr marL="0" indent="0" algn="ctr">
              <a:lnSpc>
                <a:spcPct val="170000"/>
              </a:lnSpc>
              <a:buNone/>
            </a:pPr>
            <a:endParaRPr lang="sr-Latn-RS" sz="3200" dirty="0"/>
          </a:p>
          <a:p>
            <a:pPr marL="0" indent="0" algn="ctr">
              <a:lnSpc>
                <a:spcPct val="170000"/>
              </a:lnSpc>
              <a:buNone/>
            </a:pPr>
            <a:endParaRPr lang="sr-Latn-RS" sz="3200" dirty="0"/>
          </a:p>
          <a:p>
            <a:pPr marL="0" indent="0" algn="ctr">
              <a:lnSpc>
                <a:spcPct val="170000"/>
              </a:lnSpc>
              <a:buNone/>
            </a:pPr>
            <a:endParaRPr lang="sr-Latn-RS" sz="3200" dirty="0"/>
          </a:p>
          <a:p>
            <a:pPr marL="0" indent="0" algn="ctr">
              <a:lnSpc>
                <a:spcPct val="170000"/>
              </a:lnSpc>
              <a:buNone/>
            </a:pPr>
            <a:endParaRPr lang="sr-Latn-RS" sz="3200" b="1" i="1" dirty="0"/>
          </a:p>
          <a:p>
            <a:pPr marL="0" indent="0" algn="ctr">
              <a:lnSpc>
                <a:spcPct val="170000"/>
              </a:lnSpc>
              <a:buNone/>
            </a:pPr>
            <a:endParaRPr lang="sr-Latn-RS" sz="3200" b="1" dirty="0"/>
          </a:p>
        </p:txBody>
      </p:sp>
    </p:spTree>
    <p:extLst>
      <p:ext uri="{BB962C8B-B14F-4D97-AF65-F5344CB8AC3E}">
        <p14:creationId xmlns:p14="http://schemas.microsoft.com/office/powerpoint/2010/main" val="169472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0F62-FA0D-5F45-A264-D72EEAC9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PREVARA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C01D1-8474-A246-8C05-5E60EDC6F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Latn-RS" dirty="0"/>
              <a:t>je ovaj put (samo) u naslovu, jer tema ove radionice zapravo počinje i prije samog snimanja </a:t>
            </a:r>
            <a:r>
              <a:rPr lang="sr-Latn-RS" dirty="0" err="1"/>
              <a:t>pjesme</a:t>
            </a:r>
            <a:r>
              <a:rPr lang="sr-Latn-RS" dirty="0"/>
              <a:t>.</a:t>
            </a:r>
          </a:p>
          <a:p>
            <a:pPr marL="0" indent="0">
              <a:buNone/>
            </a:pPr>
            <a:endParaRPr lang="sr-Latn-RS" dirty="0"/>
          </a:p>
          <a:p>
            <a:pPr marL="0" indent="0" algn="ctr">
              <a:buNone/>
            </a:pPr>
            <a:r>
              <a:rPr lang="sr-Latn-RS" dirty="0"/>
              <a:t>Ali, ovaj naslov jednostavno bolje zvuči </a:t>
            </a:r>
            <a:r>
              <a:rPr lang="sr-Latn-RS" dirty="0">
                <a:sym typeface="Wingdings" pitchFamily="2" charset="2"/>
              </a:rPr>
              <a:t></a:t>
            </a:r>
          </a:p>
          <a:p>
            <a:pPr marL="0" indent="0" algn="ctr">
              <a:buNone/>
            </a:pPr>
            <a:endParaRPr lang="sr-Latn-RS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sr-Latn-RS" dirty="0">
                <a:sym typeface="Wingdings" pitchFamily="2" charset="2"/>
              </a:rPr>
              <a:t>Ali o tome malo kasnije. </a:t>
            </a:r>
          </a:p>
          <a:p>
            <a:pPr marL="0" indent="0" algn="ctr">
              <a:buNone/>
            </a:pPr>
            <a:r>
              <a:rPr lang="sr-Latn-RS" dirty="0">
                <a:sym typeface="Wingdings" pitchFamily="2" charset="2"/>
              </a:rPr>
              <a:t>A za početak…</a:t>
            </a:r>
          </a:p>
        </p:txBody>
      </p:sp>
    </p:spTree>
    <p:extLst>
      <p:ext uri="{BB962C8B-B14F-4D97-AF65-F5344CB8AC3E}">
        <p14:creationId xmlns:p14="http://schemas.microsoft.com/office/powerpoint/2010/main" val="4095604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9C97-613E-CE48-A75E-566FC3EB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/>
              <a:t>SNIMIO SAM PJESMU! I ŠTO SAD?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BACE-B8CA-4D41-A7EC-A9AF219A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6696"/>
            <a:ext cx="10515600" cy="486460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sr-Latn-RS" sz="3200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sr-Latn-RS" sz="3200" dirty="0"/>
              <a:t>KAKO JA TO SVE SKUPA VIDIM TRENUTNO (OPĆA MJESTA </a:t>
            </a:r>
            <a:r>
              <a:rPr lang="sr-Latn-RS" sz="3200" dirty="0">
                <a:sym typeface="Wingdings" pitchFamily="2" charset="2"/>
              </a:rPr>
              <a:t>)</a:t>
            </a:r>
            <a:r>
              <a:rPr lang="sr-Latn-RS" sz="3200" dirty="0"/>
              <a:t>: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sr-Latn-RS" sz="3200" dirty="0"/>
              <a:t>Za </a:t>
            </a:r>
            <a:r>
              <a:rPr lang="sr-Latn-RS" sz="3200" dirty="0" err="1"/>
              <a:t>uspjeh</a:t>
            </a:r>
            <a:r>
              <a:rPr lang="sr-Latn-RS" sz="3200" dirty="0"/>
              <a:t> se mora “</a:t>
            </a:r>
            <a:r>
              <a:rPr lang="sr-Latn-RS" sz="3200" dirty="0" err="1"/>
              <a:t>posložiti</a:t>
            </a:r>
            <a:r>
              <a:rPr lang="sr-Latn-RS" sz="3200" dirty="0"/>
              <a:t>“ puno međusobno odvojenih komponenti.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sr-Latn-RS" sz="3200" dirty="0"/>
              <a:t>Nešto od toga možeš i moraš sam, nešto ne možeš.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sr-Latn-RS" sz="3200" dirty="0"/>
              <a:t>Na neke možeš </a:t>
            </a:r>
            <a:r>
              <a:rPr lang="sr-Latn-RS" sz="3200" dirty="0" err="1"/>
              <a:t>utjecati</a:t>
            </a:r>
            <a:r>
              <a:rPr lang="sr-Latn-RS" sz="3200" dirty="0"/>
              <a:t>, na neke ne možeš.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sr-Latn-RS" sz="3200" dirty="0"/>
              <a:t>Treba iskreno i bez Ega sam sebi priznati tko si i </a:t>
            </a:r>
            <a:r>
              <a:rPr lang="sr-Latn-RS" sz="3200" dirty="0" err="1"/>
              <a:t>gdje</a:t>
            </a:r>
            <a:r>
              <a:rPr lang="sr-Latn-RS" sz="3200" dirty="0"/>
              <a:t> si (trenutno), i onda iz te pozicije krenuti dalje.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sr-Latn-RS" sz="3200" dirty="0"/>
              <a:t>To na potpuno isti način </a:t>
            </a:r>
            <a:r>
              <a:rPr lang="sr-Latn-RS" sz="3200" dirty="0" err="1"/>
              <a:t>vrijedi</a:t>
            </a:r>
            <a:r>
              <a:rPr lang="sr-Latn-RS" sz="3200" dirty="0"/>
              <a:t> za sve nas u glazbi, u svakom trenutku karijere, i nikad ne prestaje.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sr-Latn-RS" sz="3200" dirty="0"/>
              <a:t>Nekima je taj uvid „dan“ i čvrsto su na zemlji, drugi se moraju jako namučiti i 1000 puta napraviti glupe greške da bi na kraju došli do istog.</a:t>
            </a:r>
          </a:p>
          <a:p>
            <a:pPr marL="0" indent="0" algn="ctr">
              <a:lnSpc>
                <a:spcPct val="170000"/>
              </a:lnSpc>
              <a:buNone/>
            </a:pPr>
            <a:endParaRPr lang="sr-Latn-RS" sz="3200" dirty="0"/>
          </a:p>
          <a:p>
            <a:pPr marL="0" indent="0" algn="ctr">
              <a:lnSpc>
                <a:spcPct val="170000"/>
              </a:lnSpc>
              <a:buNone/>
            </a:pPr>
            <a:endParaRPr lang="sr-Latn-RS" sz="3200" dirty="0"/>
          </a:p>
          <a:p>
            <a:pPr marL="0" indent="0" algn="ctr">
              <a:lnSpc>
                <a:spcPct val="170000"/>
              </a:lnSpc>
              <a:buNone/>
            </a:pPr>
            <a:endParaRPr lang="sr-Latn-RS" sz="3200" dirty="0"/>
          </a:p>
          <a:p>
            <a:pPr marL="0" indent="0" algn="ctr">
              <a:lnSpc>
                <a:spcPct val="170000"/>
              </a:lnSpc>
              <a:buNone/>
            </a:pPr>
            <a:endParaRPr lang="sr-Latn-RS" sz="3200" b="1" i="1" dirty="0"/>
          </a:p>
          <a:p>
            <a:pPr marL="0" indent="0" algn="ctr">
              <a:lnSpc>
                <a:spcPct val="170000"/>
              </a:lnSpc>
              <a:buNone/>
            </a:pPr>
            <a:endParaRPr lang="sr-Latn-RS" sz="3200" b="1" dirty="0"/>
          </a:p>
        </p:txBody>
      </p:sp>
    </p:spTree>
    <p:extLst>
      <p:ext uri="{BB962C8B-B14F-4D97-AF65-F5344CB8AC3E}">
        <p14:creationId xmlns:p14="http://schemas.microsoft.com/office/powerpoint/2010/main" val="3144538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E40FC-05FB-EB4B-94D3-508E6B50B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792" y="218825"/>
            <a:ext cx="10515600" cy="583012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9210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C403-9963-054F-A7E7-8E837F86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C8C6D-6214-CF48-9AE1-3CA0A674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1974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9C97-613E-CE48-A75E-566FC3EB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PRVO PITANJE I VELIKA DILEMA: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BACE-B8CA-4D41-A7EC-A9AF219A5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r>
              <a:rPr lang="sr-Latn-RS" sz="3600" b="1" i="1" dirty="0"/>
              <a:t>„JE LI MI VAŽNO DA MOJU PJESMU </a:t>
            </a:r>
          </a:p>
          <a:p>
            <a:pPr marL="0" indent="0" algn="ctr">
              <a:buNone/>
            </a:pPr>
            <a:r>
              <a:rPr lang="sr-Latn-RS" sz="3600" b="1" i="1" dirty="0"/>
              <a:t>ČUJE / SLUŠA ŠTO VIŠE LJUDI?“</a:t>
            </a:r>
          </a:p>
        </p:txBody>
      </p:sp>
    </p:spTree>
    <p:extLst>
      <p:ext uri="{BB962C8B-B14F-4D97-AF65-F5344CB8AC3E}">
        <p14:creationId xmlns:p14="http://schemas.microsoft.com/office/powerpoint/2010/main" val="315105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A85-89E4-6541-99A9-A6C8892B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DVA MOGUĆA SMJERA ODGOVORA:</a:t>
            </a:r>
            <a:br>
              <a:rPr lang="sr-Latn-RS" b="1" dirty="0"/>
            </a:br>
            <a:r>
              <a:rPr lang="sr-Latn-RS" sz="2800" b="1" dirty="0"/>
              <a:t>(plus sve ono između…)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D70A0-503D-AF42-96FE-40F561CAD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75841" cy="4351338"/>
          </a:xfrm>
          <a:solidFill>
            <a:srgbClr val="FF0000">
              <a:alpha val="56078"/>
            </a:srgbClr>
          </a:solidFill>
          <a:ln w="762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sr-Latn-RS" dirty="0"/>
              <a:t>BAŠ ME BRIGA, </a:t>
            </a:r>
          </a:p>
          <a:p>
            <a:pPr marL="0" indent="0" algn="ctr">
              <a:buNone/>
            </a:pPr>
            <a:r>
              <a:rPr lang="sr-Latn-RS" dirty="0"/>
              <a:t>VAŽNO MI JE </a:t>
            </a:r>
          </a:p>
          <a:p>
            <a:pPr marL="0" indent="0" algn="ctr">
              <a:buNone/>
            </a:pPr>
            <a:r>
              <a:rPr lang="sr-Latn-RS" dirty="0"/>
              <a:t>DA SE MENI SVIĐA.</a:t>
            </a:r>
          </a:p>
          <a:p>
            <a:pPr marL="0" indent="0" algn="ctr">
              <a:buNone/>
            </a:pPr>
            <a:r>
              <a:rPr lang="sr-Latn-RS" dirty="0"/>
              <a:t> </a:t>
            </a:r>
          </a:p>
          <a:p>
            <a:pPr marL="0" indent="0" algn="ctr">
              <a:buNone/>
            </a:pPr>
            <a:r>
              <a:rPr lang="sr-Latn-RS" dirty="0"/>
              <a:t>TKO HOĆE NEK SLUŠA, </a:t>
            </a:r>
          </a:p>
          <a:p>
            <a:pPr marL="0" indent="0" algn="ctr">
              <a:buNone/>
            </a:pPr>
            <a:r>
              <a:rPr lang="sr-Latn-RS" dirty="0"/>
              <a:t>TKO NEĆE NE MORA!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BBB8DE-ACC3-394E-9AA2-750E9188D43C}"/>
              </a:ext>
            </a:extLst>
          </p:cNvPr>
          <p:cNvSpPr txBox="1">
            <a:spLocks/>
          </p:cNvSpPr>
          <p:nvPr/>
        </p:nvSpPr>
        <p:spPr>
          <a:xfrm>
            <a:off x="7577958" y="1825625"/>
            <a:ext cx="3775842" cy="4351338"/>
          </a:xfrm>
          <a:prstGeom prst="rect">
            <a:avLst/>
          </a:prstGeom>
          <a:solidFill>
            <a:srgbClr val="00B0F0">
              <a:alpha val="69020"/>
            </a:srgb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dirty="0"/>
              <a:t>A ZAŠTO BI SNIMAO PJESMU KOJU NITKO NEĆE SLUŠATI?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dirty="0"/>
              <a:t>ŽELIM DA JE ČUJE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dirty="0"/>
              <a:t>ŠTO JE MOGUĆE VIŠE LJUDI.</a:t>
            </a:r>
          </a:p>
        </p:txBody>
      </p:sp>
      <p:pic>
        <p:nvPicPr>
          <p:cNvPr id="6" name="Picture 5" descr="A person sitting in a dark room&#10;&#10;Description automatically generated">
            <a:extLst>
              <a:ext uri="{FF2B5EF4-FFF2-40B4-BE49-F238E27FC236}">
                <a16:creationId xmlns:a16="http://schemas.microsoft.com/office/drawing/2014/main" id="{96325C00-181A-A94A-B75D-2FA637182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010" y="2817341"/>
            <a:ext cx="2723979" cy="15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393C-FDB5-E34E-8173-76D15559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5400" b="1" dirty="0"/>
              <a:t>VAŽNO!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9A4CF-91B3-4244-ACB6-9AD458F2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79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Latn-RS" sz="3600" dirty="0"/>
              <a:t>Ovo pitanje nema veze sa žanrom, komercijalnošću, kvalitetom itd.</a:t>
            </a:r>
          </a:p>
          <a:p>
            <a:pPr marL="0" indent="0" algn="ctr">
              <a:buNone/>
            </a:pPr>
            <a:endParaRPr lang="sr-Latn-RS" sz="3600" dirty="0"/>
          </a:p>
          <a:p>
            <a:pPr marL="0" indent="0" algn="ctr">
              <a:buNone/>
            </a:pPr>
            <a:r>
              <a:rPr lang="sr-Latn-RS" sz="3600" dirty="0"/>
              <a:t>Ovo pitanje ima </a:t>
            </a:r>
            <a:r>
              <a:rPr lang="sr-Latn-RS" sz="3600" b="1" u="sng" dirty="0"/>
              <a:t>samo i isključivo </a:t>
            </a:r>
            <a:r>
              <a:rPr lang="sr-Latn-RS" sz="3600" dirty="0"/>
              <a:t>veze s karakterom i osobnim aspiracijama kreatora (autora, izvođača)!</a:t>
            </a:r>
          </a:p>
          <a:p>
            <a:pPr marL="0" indent="0" algn="ctr">
              <a:buNone/>
            </a:pPr>
            <a:endParaRPr lang="sr-Latn-RS" sz="3600" dirty="0"/>
          </a:p>
          <a:p>
            <a:pPr marL="0" indent="0" algn="ctr">
              <a:buNone/>
            </a:pPr>
            <a:r>
              <a:rPr lang="sr-Latn-RS" sz="3600" dirty="0"/>
              <a:t>To je pitanje na koje treba iskreno odgovoriti prije snimanja </a:t>
            </a:r>
            <a:r>
              <a:rPr lang="sr-Latn-RS" sz="3600" dirty="0" err="1"/>
              <a:t>pjesme</a:t>
            </a:r>
            <a:r>
              <a:rPr lang="sr-Latn-RS" sz="3600" dirty="0"/>
              <a:t>, a može se i ovako formulirati:</a:t>
            </a:r>
          </a:p>
        </p:txBody>
      </p:sp>
    </p:spTree>
    <p:extLst>
      <p:ext uri="{BB962C8B-B14F-4D97-AF65-F5344CB8AC3E}">
        <p14:creationId xmlns:p14="http://schemas.microsoft.com/office/powerpoint/2010/main" val="143186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E40FC-05FB-EB4B-94D3-508E6B50B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841"/>
            <a:ext cx="10515600" cy="583012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r-Latn-RS" dirty="0"/>
              <a:t>ZAMISLI…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Latn-RS" i="1" dirty="0"/>
              <a:t>„ZAVRŠIO SAM PJESMU, SVE JE SUPER ISPALO, SVI SU ZADOVOLJNI, PJESMA JE SUPER PROŠLA…“ </a:t>
            </a:r>
          </a:p>
          <a:p>
            <a:pPr marL="0" indent="0">
              <a:lnSpc>
                <a:spcPct val="150000"/>
              </a:lnSpc>
              <a:buNone/>
            </a:pPr>
            <a:endParaRPr lang="sr-Latn-RS" i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sr-Latn-RS" dirty="0"/>
              <a:t>ŠTO SE PROMIJENILO U MOM ŽIVOTU?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r-Latn-RS" dirty="0"/>
              <a:t>KAKO MI IZGLEDA DAN U ODNOSU NA DANAŠNJI?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r-Latn-RS" dirty="0"/>
              <a:t>ŠTO RADIM, A DA NISAM DO SAD RADIO?</a:t>
            </a:r>
          </a:p>
          <a:p>
            <a:pPr marL="0" indent="0">
              <a:lnSpc>
                <a:spcPct val="150000"/>
              </a:lnSpc>
              <a:buNone/>
            </a:pPr>
            <a:endParaRPr lang="sr-Latn-RS" i="1" dirty="0"/>
          </a:p>
        </p:txBody>
      </p:sp>
    </p:spTree>
    <p:extLst>
      <p:ext uri="{BB962C8B-B14F-4D97-AF65-F5344CB8AC3E}">
        <p14:creationId xmlns:p14="http://schemas.microsoft.com/office/powerpoint/2010/main" val="134779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A85-89E4-6541-99A9-A6C8892B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DVA MOGUĆA SMJERA ODGOVORA:</a:t>
            </a:r>
            <a:br>
              <a:rPr lang="sr-Latn-RS" b="1" dirty="0"/>
            </a:br>
            <a:r>
              <a:rPr lang="sr-Latn-RS" sz="2800" b="1" dirty="0"/>
              <a:t>(plus sve ono između…)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D70A0-503D-AF42-96FE-40F561CAD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75841" cy="4351338"/>
          </a:xfrm>
          <a:solidFill>
            <a:srgbClr val="FF0000">
              <a:alpha val="56078"/>
            </a:srgbClr>
          </a:solidFill>
          <a:ln w="762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sr-Latn-RS" dirty="0"/>
              <a:t>Nije mi važno sluša li itko moju glazbu. Ne očekujem da će mi se život znatnije izvanjski </a:t>
            </a:r>
            <a:r>
              <a:rPr lang="sr-Latn-RS" dirty="0" err="1"/>
              <a:t>promijeniti</a:t>
            </a:r>
            <a:r>
              <a:rPr lang="sr-Latn-RS" dirty="0"/>
              <a:t> zbog njenog stvaranja. </a:t>
            </a:r>
          </a:p>
          <a:p>
            <a:pPr marL="0" indent="0" algn="ctr">
              <a:buNone/>
            </a:pPr>
            <a:r>
              <a:rPr lang="sr-Latn-RS" dirty="0"/>
              <a:t>Glazba za mene ima drukčiju ulogu.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BBB8DE-ACC3-394E-9AA2-750E9188D43C}"/>
              </a:ext>
            </a:extLst>
          </p:cNvPr>
          <p:cNvSpPr txBox="1">
            <a:spLocks/>
          </p:cNvSpPr>
          <p:nvPr/>
        </p:nvSpPr>
        <p:spPr>
          <a:xfrm>
            <a:off x="7577958" y="1825625"/>
            <a:ext cx="3775842" cy="4351338"/>
          </a:xfrm>
          <a:prstGeom prst="rect">
            <a:avLst/>
          </a:prstGeom>
          <a:solidFill>
            <a:srgbClr val="00B0F0">
              <a:alpha val="69020"/>
            </a:srgb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dirty="0"/>
              <a:t>Važno mi je da se moja glazba sluša. Očekujem od glazbe “</a:t>
            </a:r>
            <a:r>
              <a:rPr lang="sr-Latn-RS" dirty="0" err="1"/>
              <a:t>povrat</a:t>
            </a:r>
            <a:r>
              <a:rPr lang="sr-Latn-RS" dirty="0"/>
              <a:t>“ koji ne mora nužno biti financijski, nego može biti npr. </a:t>
            </a:r>
            <a:r>
              <a:rPr lang="sr-Latn-RS" dirty="0" err="1"/>
              <a:t>gušt</a:t>
            </a:r>
            <a:r>
              <a:rPr lang="sr-Latn-RS" dirty="0"/>
              <a:t> sviranja pred publikom, društveno priznanje, ili nešto treće.</a:t>
            </a:r>
          </a:p>
        </p:txBody>
      </p:sp>
      <p:pic>
        <p:nvPicPr>
          <p:cNvPr id="6" name="Picture 5" descr="A person sitting in a dark room&#10;&#10;Description automatically generated">
            <a:extLst>
              <a:ext uri="{FF2B5EF4-FFF2-40B4-BE49-F238E27FC236}">
                <a16:creationId xmlns:a16="http://schemas.microsoft.com/office/drawing/2014/main" id="{96325C00-181A-A94A-B75D-2FA637182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010" y="2817341"/>
            <a:ext cx="2723979" cy="15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3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DA85-89E4-6541-99A9-A6C8892B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43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8000" b="1" dirty="0"/>
              <a:t>CJELOVITA</a:t>
            </a:r>
            <a:br>
              <a:rPr lang="sr-Latn-RS" sz="8000" b="1" dirty="0"/>
            </a:br>
            <a:r>
              <a:rPr lang="sr-Latn-RS" sz="8000" b="1" dirty="0"/>
              <a:t>VIZIJA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1A260D-22FB-B14C-85ED-DD2BE9CFD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73" y="1771650"/>
            <a:ext cx="2095500" cy="96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A87B65-A48A-4C41-A290-76831861B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384" y="2398547"/>
            <a:ext cx="1739900" cy="1155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A5692B-5B2E-B048-8A7A-66B6B1A75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042" y="3404470"/>
            <a:ext cx="1638300" cy="1231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5FA162-7389-1D4F-9E36-B54E4BD6D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58" y="3337668"/>
            <a:ext cx="1638300" cy="1231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603D09-1ADF-574F-B938-5CD779C4D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299" y="3373736"/>
            <a:ext cx="1638300" cy="1231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C82BD1-E2B0-714E-A634-C4D17D2567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6756" y="5004314"/>
            <a:ext cx="1676400" cy="1206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23C07F-5C6F-9A47-8D4C-0DC3316560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2616" y="2541803"/>
            <a:ext cx="1905000" cy="1066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8AC019-8AE1-1B4C-9904-2D57F7BE7A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1323" y="1553872"/>
            <a:ext cx="1701800" cy="11938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75FF4D6-183A-E44E-9736-2693F0889EEA}"/>
              </a:ext>
            </a:extLst>
          </p:cNvPr>
          <p:cNvSpPr txBox="1">
            <a:spLocks/>
          </p:cNvSpPr>
          <p:nvPr/>
        </p:nvSpPr>
        <p:spPr>
          <a:xfrm>
            <a:off x="442214" y="7936"/>
            <a:ext cx="4519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2000" b="1" dirty="0"/>
              <a:t>AKO ŽELIŠ OVO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E3783B-68E1-2D48-830B-F0460A48B6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834" y="3130788"/>
            <a:ext cx="1905000" cy="1066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C872D5-4755-6E41-9A09-4D6C500EBC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9277" y="4093177"/>
            <a:ext cx="1905000" cy="1066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29665F-DC93-2E4F-ACEC-AC68021BE2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7035" y="5030885"/>
            <a:ext cx="1714500" cy="11811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10BC0C3-2C35-424F-A0A7-658B00BB260A}"/>
              </a:ext>
            </a:extLst>
          </p:cNvPr>
          <p:cNvSpPr txBox="1">
            <a:spLocks/>
          </p:cNvSpPr>
          <p:nvPr/>
        </p:nvSpPr>
        <p:spPr>
          <a:xfrm>
            <a:off x="7057389" y="7935"/>
            <a:ext cx="4519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2000" b="1" dirty="0"/>
              <a:t>MORAŠ I OVO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04F9BA-9574-2640-9471-734D0BFE9B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4710" y="4114011"/>
            <a:ext cx="1435100" cy="1409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12B94D-5EFC-0F43-868B-3746BAA270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2573" y="5159977"/>
            <a:ext cx="1739900" cy="1155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0C6724-B885-C34D-A177-63FDAAF85D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76352" y="5070716"/>
            <a:ext cx="17653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1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9C97-613E-CE48-A75E-566FC3EB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/>
              <a:t>SNIMIO SAM PJESMU! I ŠTO SAD?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BACE-B8CA-4D41-A7EC-A9AF219A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737"/>
            <a:ext cx="10515600" cy="1901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Latn-RS" sz="3200" dirty="0"/>
          </a:p>
          <a:p>
            <a:pPr marL="514350" indent="-514350" algn="ctr">
              <a:buAutoNum type="arabicPeriod"/>
            </a:pPr>
            <a:r>
              <a:rPr lang="sr-Latn-RS" sz="3200" dirty="0"/>
              <a:t>Je li ti važno da moju </a:t>
            </a:r>
            <a:r>
              <a:rPr lang="sr-Latn-RS" sz="3200" dirty="0" err="1"/>
              <a:t>pjesmu</a:t>
            </a:r>
            <a:r>
              <a:rPr lang="sr-Latn-RS" sz="3200" dirty="0"/>
              <a:t> čuje i sluša što više ljudi?</a:t>
            </a:r>
          </a:p>
          <a:p>
            <a:pPr marL="0" indent="0" algn="ctr">
              <a:buNone/>
            </a:pPr>
            <a:endParaRPr lang="sr-Latn-RS" sz="3600" b="1" i="1" dirty="0"/>
          </a:p>
          <a:p>
            <a:pPr marL="0" indent="0" algn="ctr">
              <a:buNone/>
            </a:pPr>
            <a:endParaRPr lang="sr-Latn-RS" sz="3200" b="1" i="1" dirty="0"/>
          </a:p>
          <a:p>
            <a:pPr marL="0" indent="0" algn="ctr">
              <a:buNone/>
            </a:pPr>
            <a:endParaRPr lang="sr-Latn-RS" sz="32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130B79-CC66-214B-A73A-6B4E6469F744}"/>
              </a:ext>
            </a:extLst>
          </p:cNvPr>
          <p:cNvSpPr txBox="1">
            <a:spLocks/>
          </p:cNvSpPr>
          <p:nvPr/>
        </p:nvSpPr>
        <p:spPr>
          <a:xfrm>
            <a:off x="789432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1800" b="1" dirty="0"/>
              <a:t>Možeš što hoćeš – ne moraš ništa </a:t>
            </a:r>
            <a:r>
              <a:rPr lang="sr-Latn-RS" sz="1800" b="1" dirty="0">
                <a:sym typeface="Wingdings" pitchFamily="2" charset="2"/>
              </a:rPr>
              <a:t></a:t>
            </a:r>
            <a:endParaRPr lang="sr-Latn-RS" sz="19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5837CA-2BAA-984F-B2A2-EE5FA763E4A9}"/>
              </a:ext>
            </a:extLst>
          </p:cNvPr>
          <p:cNvSpPr txBox="1">
            <a:spLocks/>
          </p:cNvSpPr>
          <p:nvPr/>
        </p:nvSpPr>
        <p:spPr>
          <a:xfrm>
            <a:off x="6172200" y="4023359"/>
            <a:ext cx="5306568" cy="113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9600" dirty="0"/>
              <a:t>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sz="2000" b="1" dirty="0"/>
              <a:t>Onda si na pravom </a:t>
            </a:r>
            <a:r>
              <a:rPr lang="sr-Latn-RS" sz="2000" b="1" dirty="0" err="1"/>
              <a:t>mjestu</a:t>
            </a:r>
            <a:r>
              <a:rPr lang="sr-Latn-RS" sz="2000" b="1" dirty="0"/>
              <a:t>.</a:t>
            </a:r>
            <a:endParaRPr lang="sr-Latn-RS" sz="2200" b="1" dirty="0"/>
          </a:p>
        </p:txBody>
      </p:sp>
    </p:spTree>
    <p:extLst>
      <p:ext uri="{BB962C8B-B14F-4D97-AF65-F5344CB8AC3E}">
        <p14:creationId xmlns:p14="http://schemas.microsoft.com/office/powerpoint/2010/main" val="252926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1151</Words>
  <Application>Microsoft Macintosh PowerPoint</Application>
  <PresentationFormat>Widescreen</PresentationFormat>
  <Paragraphs>165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Snimio sam pjesmu!</vt:lpstr>
      <vt:lpstr>PREVARA</vt:lpstr>
      <vt:lpstr>PRVO PITANJE I VELIKA DILEMA:</vt:lpstr>
      <vt:lpstr>DVA MOGUĆA SMJERA ODGOVORA: (plus sve ono između…)</vt:lpstr>
      <vt:lpstr>VAŽNO!</vt:lpstr>
      <vt:lpstr>PowerPoint Presentation</vt:lpstr>
      <vt:lpstr>DVA MOGUĆA SMJERA ODGOVORA: (plus sve ono između…)</vt:lpstr>
      <vt:lpstr>CJELOVITA VIZIJA</vt:lpstr>
      <vt:lpstr>SNIMIO SAM PJESMU! I ŠTO SAD?</vt:lpstr>
      <vt:lpstr>SNIMIO SAM PJESMU! I ŠTO SAD?</vt:lpstr>
      <vt:lpstr>SNIMIO SAM PJESMU! I ŠTO SAD?</vt:lpstr>
      <vt:lpstr>SNIMIO SAM PJESMU! I ŠTO SAD?</vt:lpstr>
      <vt:lpstr>SNIMIO SAM PJESMU! I ŠTO SAD?</vt:lpstr>
      <vt:lpstr>SNIMIO SAM PJESMU! I ŠTO SAD?</vt:lpstr>
      <vt:lpstr>SNIMIO SAM PJESMU! I ŠTO SAD?</vt:lpstr>
      <vt:lpstr>SNIMIO SAM PJESMU! I ŠTO SAD?</vt:lpstr>
      <vt:lpstr>SNIMIO SAM PJESMU! I ŠTO SAD?</vt:lpstr>
      <vt:lpstr>SNIMIO SAM PJESMU! I ŠTO SAD?</vt:lpstr>
      <vt:lpstr>SNIMIO SAM PJESMU! I ŠTO SAD?</vt:lpstr>
      <vt:lpstr>SNIMIO SAM PJESMU! I ŠTO SAD?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Snimio sam pjesmu!</dc:title>
  <dc:creator>Martina Dusper</dc:creator>
  <cp:lastModifiedBy>Martina Dusper</cp:lastModifiedBy>
  <cp:revision>26</cp:revision>
  <dcterms:created xsi:type="dcterms:W3CDTF">2019-11-24T13:02:56Z</dcterms:created>
  <dcterms:modified xsi:type="dcterms:W3CDTF">2019-11-28T22:08:37Z</dcterms:modified>
</cp:coreProperties>
</file>